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3" r:id="rId4"/>
  </p:sldMasterIdLst>
  <p:notesMasterIdLst>
    <p:notesMasterId r:id="rId19"/>
  </p:notesMasterIdLst>
  <p:handoutMasterIdLst>
    <p:handoutMasterId r:id="rId20"/>
  </p:handoutMasterIdLst>
  <p:sldIdLst>
    <p:sldId id="473" r:id="rId5"/>
    <p:sldId id="468" r:id="rId6"/>
    <p:sldId id="466" r:id="rId7"/>
    <p:sldId id="467" r:id="rId8"/>
    <p:sldId id="469" r:id="rId9"/>
    <p:sldId id="471" r:id="rId10"/>
    <p:sldId id="470" r:id="rId11"/>
    <p:sldId id="472" r:id="rId12"/>
    <p:sldId id="474" r:id="rId13"/>
    <p:sldId id="475" r:id="rId14"/>
    <p:sldId id="476" r:id="rId15"/>
    <p:sldId id="477" r:id="rId16"/>
    <p:sldId id="478" r:id="rId17"/>
    <p:sldId id="479" r:id="rId18"/>
  </p:sldIdLst>
  <p:sldSz cx="12192000" cy="6858000"/>
  <p:notesSz cx="6858000" cy="9926638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vadis Hochschule" id="{AB952574-F675-4944-B3F3-7BEAB08C57B3}">
          <p14:sldIdLst>
            <p14:sldId id="473"/>
            <p14:sldId id="468"/>
            <p14:sldId id="466"/>
            <p14:sldId id="467"/>
            <p14:sldId id="469"/>
            <p14:sldId id="471"/>
            <p14:sldId id="470"/>
            <p14:sldId id="472"/>
            <p14:sldId id="474"/>
            <p14:sldId id="475"/>
            <p14:sldId id="476"/>
            <p14:sldId id="477"/>
            <p14:sldId id="478"/>
            <p14:sldId id="479"/>
          </p14:sldIdLst>
        </p14:section>
      </p14:sectionLst>
    </p:ext>
    <p:ext uri="{EFAFB233-063F-42B5-8137-9DF3F51BA10A}">
      <p15:sldGuideLst xmlns:p15="http://schemas.microsoft.com/office/powerpoint/2012/main">
        <p15:guide id="2" pos="7566" userDrawn="1">
          <p15:clr>
            <a:srgbClr val="A4A3A4"/>
          </p15:clr>
        </p15:guide>
        <p15:guide id="10" pos="121" userDrawn="1">
          <p15:clr>
            <a:srgbClr val="A4A3A4"/>
          </p15:clr>
        </p15:guide>
        <p15:guide id="11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ew, Kirsten, Provadis-Hochschule" initials="LKP" lastIdx="90" clrIdx="0">
    <p:extLst>
      <p:ext uri="{19B8F6BF-5375-455C-9EA6-DF929625EA0E}">
        <p15:presenceInfo xmlns:p15="http://schemas.microsoft.com/office/powerpoint/2012/main" userId="Loew, Kirsten, Provadis-Hochschule" providerId="None"/>
      </p:ext>
    </p:extLst>
  </p:cmAuthor>
  <p:cmAuthor id="2" name="Stefan Wolf" initials="SW" lastIdx="1" clrIdx="1">
    <p:extLst>
      <p:ext uri="{19B8F6BF-5375-455C-9EA6-DF929625EA0E}">
        <p15:presenceInfo xmlns:p15="http://schemas.microsoft.com/office/powerpoint/2012/main" userId="3043b046db7717f7" providerId="Windows Live"/>
      </p:ext>
    </p:extLst>
  </p:cmAuthor>
  <p:cmAuthor id="3" name="Mirgeler, Melanie, Provadis-Hochschule" initials="MMP" lastIdx="12" clrIdx="2">
    <p:extLst>
      <p:ext uri="{19B8F6BF-5375-455C-9EA6-DF929625EA0E}">
        <p15:presenceInfo xmlns:p15="http://schemas.microsoft.com/office/powerpoint/2012/main" userId="Mirgeler, Melanie, Provadis-Hochschu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006E"/>
    <a:srgbClr val="7030A0"/>
    <a:srgbClr val="760000"/>
    <a:srgbClr val="004893"/>
    <a:srgbClr val="9C7DD9"/>
    <a:srgbClr val="8D56C4"/>
    <a:srgbClr val="3E577A"/>
    <a:srgbClr val="093A80"/>
    <a:srgbClr val="4D97CD"/>
    <a:srgbClr val="3B9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668858-8714-DE41-F965-CB27C9F67F46}" v="1" dt="2024-10-13T19:34:25.4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7566"/>
        <p:guide pos="121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3126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72547" cy="496888"/>
          </a:xfrm>
          <a:prstGeom prst="rect">
            <a:avLst/>
          </a:prstGeom>
        </p:spPr>
        <p:txBody>
          <a:bodyPr vert="horz" lIns="91586" tIns="45793" rIns="91586" bIns="45793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3854" y="0"/>
            <a:ext cx="2972547" cy="496888"/>
          </a:xfrm>
          <a:prstGeom prst="rect">
            <a:avLst/>
          </a:prstGeom>
        </p:spPr>
        <p:txBody>
          <a:bodyPr vert="horz" lIns="91586" tIns="45793" rIns="91586" bIns="45793" rtlCol="0"/>
          <a:lstStyle>
            <a:lvl1pPr algn="r">
              <a:defRPr sz="1200"/>
            </a:lvl1pPr>
          </a:lstStyle>
          <a:p>
            <a:fld id="{7AF3FCCA-35CB-4317-AD2D-0EF6E5142817}" type="datetimeFigureOut">
              <a:rPr lang="de-DE" smtClean="0"/>
              <a:t>23.10.2024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9428165"/>
            <a:ext cx="2972547" cy="496887"/>
          </a:xfrm>
          <a:prstGeom prst="rect">
            <a:avLst/>
          </a:prstGeom>
        </p:spPr>
        <p:txBody>
          <a:bodyPr vert="horz" lIns="91586" tIns="45793" rIns="91586" bIns="45793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3854" y="9428165"/>
            <a:ext cx="2972547" cy="496887"/>
          </a:xfrm>
          <a:prstGeom prst="rect">
            <a:avLst/>
          </a:prstGeom>
        </p:spPr>
        <p:txBody>
          <a:bodyPr vert="horz" lIns="91586" tIns="45793" rIns="91586" bIns="45793" rtlCol="0" anchor="b"/>
          <a:lstStyle>
            <a:lvl1pPr algn="r">
              <a:defRPr sz="1200"/>
            </a:lvl1pPr>
          </a:lstStyle>
          <a:p>
            <a:fld id="{15F5D813-7E56-4B27-B93F-B28C7F9AE59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98123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86" tIns="45793" rIns="91586" bIns="45793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86" tIns="45793" rIns="91586" bIns="45793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650" y="744538"/>
            <a:ext cx="6616700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1" y="4715153"/>
            <a:ext cx="5486400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86" tIns="45793" rIns="91586" bIns="457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86" tIns="45793" rIns="91586" bIns="45793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428583"/>
            <a:ext cx="2971800" cy="496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586" tIns="45793" rIns="91586" bIns="45793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02C877B-CF75-436B-81C8-2813BB8FF6CA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1545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Catch:</a:t>
            </a:r>
            <a:endParaRPr lang="en-US"/>
          </a:p>
          <a:p>
            <a:r>
              <a:rPr lang="en-US" err="1">
                <a:latin typeface="Calibri"/>
                <a:cs typeface="Calibri"/>
              </a:rPr>
              <a:t>Ihr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kennt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sicher</a:t>
            </a:r>
            <a:r>
              <a:rPr lang="en-US">
                <a:latin typeface="Calibri"/>
                <a:cs typeface="Calibri"/>
              </a:rPr>
              <a:t> alle DIESE TikTok Videos. Und das </a:t>
            </a:r>
            <a:r>
              <a:rPr lang="en-US" err="1">
                <a:latin typeface="Calibri"/>
                <a:cs typeface="Calibri"/>
              </a:rPr>
              <a:t>ist</a:t>
            </a:r>
            <a:br>
              <a:rPr lang="en-US">
                <a:latin typeface="Calibri"/>
                <a:cs typeface="Calibri"/>
              </a:rPr>
            </a:br>
            <a:r>
              <a:rPr lang="en-US">
                <a:latin typeface="Calibri"/>
                <a:cs typeface="Calibri"/>
              </a:rPr>
              <a:t>Die TikTok Brain Idee. Wie es die </a:t>
            </a:r>
            <a:r>
              <a:rPr lang="en-US" err="1">
                <a:latin typeface="Calibri"/>
                <a:cs typeface="Calibri"/>
              </a:rPr>
              <a:t>Aufmerksamkeit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zieht</a:t>
            </a:r>
            <a:r>
              <a:rPr lang="en-US">
                <a:latin typeface="Calibri"/>
                <a:cs typeface="Calibri"/>
              </a:rPr>
              <a:t>? Das </a:t>
            </a:r>
            <a:r>
              <a:rPr lang="en-US" err="1">
                <a:latin typeface="Calibri"/>
                <a:cs typeface="Calibri"/>
              </a:rPr>
              <a:t>merkt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ihr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spaetestens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jetzt</a:t>
            </a:r>
            <a:r>
              <a:rPr lang="en-US">
                <a:latin typeface="Calibri"/>
                <a:cs typeface="Calibri"/>
              </a:rPr>
              <a:t> am </a:t>
            </a:r>
            <a:r>
              <a:rPr lang="en-US" err="1">
                <a:latin typeface="Calibri"/>
                <a:cs typeface="Calibri"/>
              </a:rPr>
              <a:t>eigenen</a:t>
            </a:r>
            <a:r>
              <a:rPr lang="en-US">
                <a:latin typeface="Calibri"/>
                <a:cs typeface="Calibri"/>
              </a:rPr>
              <a:t> Leib. </a:t>
            </a:r>
            <a:r>
              <a:rPr lang="en-US">
                <a:latin typeface="Arial"/>
                <a:cs typeface="Arial"/>
              </a:rPr>
              <a:t>MAN MUSS HINSCHAUEN ES IST ZU CATCHY 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Das </a:t>
            </a:r>
            <a:r>
              <a:rPr lang="en-US" err="1">
                <a:latin typeface="Calibri"/>
                <a:ea typeface="Calibri"/>
                <a:cs typeface="Calibri"/>
              </a:rPr>
              <a:t>untere</a:t>
            </a:r>
            <a:r>
              <a:rPr lang="en-US">
                <a:latin typeface="Calibri"/>
                <a:ea typeface="Calibri"/>
                <a:cs typeface="Calibri"/>
              </a:rPr>
              <a:t> Video </a:t>
            </a:r>
            <a:r>
              <a:rPr lang="en-US" err="1">
                <a:latin typeface="Calibri"/>
                <a:ea typeface="Calibri"/>
                <a:cs typeface="Calibri"/>
              </a:rPr>
              <a:t>zieht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euren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gesamten</a:t>
            </a:r>
            <a:r>
              <a:rPr lang="en-US">
                <a:latin typeface="Calibri"/>
                <a:ea typeface="Calibri"/>
                <a:cs typeface="Calibri"/>
              </a:rPr>
              <a:t> focus und </a:t>
            </a:r>
            <a:r>
              <a:rPr lang="en-US" err="1">
                <a:latin typeface="Calibri"/>
                <a:ea typeface="Calibri"/>
                <a:cs typeface="Calibri"/>
              </a:rPr>
              <a:t>lenkt</a:t>
            </a:r>
            <a:r>
              <a:rPr lang="en-US">
                <a:latin typeface="Calibri"/>
                <a:ea typeface="Calibri"/>
                <a:cs typeface="Calibri"/>
              </a:rPr>
              <a:t> es </a:t>
            </a:r>
            <a:r>
              <a:rPr lang="en-US" err="1">
                <a:latin typeface="Calibri"/>
                <a:ea typeface="Calibri"/>
                <a:cs typeface="Calibri"/>
              </a:rPr>
              <a:t>automatisch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auch</a:t>
            </a:r>
            <a:r>
              <a:rPr lang="en-US">
                <a:latin typeface="Calibri"/>
                <a:ea typeface="Calibri"/>
                <a:cs typeface="Calibri"/>
              </a:rPr>
              <a:t> auf den </a:t>
            </a:r>
            <a:r>
              <a:rPr lang="en-US" err="1">
                <a:latin typeface="Calibri"/>
                <a:ea typeface="Calibri"/>
                <a:cs typeface="Calibri"/>
              </a:rPr>
              <a:t>oberen</a:t>
            </a:r>
            <a:r>
              <a:rPr lang="en-US">
                <a:latin typeface="Calibri"/>
                <a:ea typeface="Calibri"/>
                <a:cs typeface="Calibri"/>
              </a:rPr>
              <a:t> Teil</a:t>
            </a:r>
          </a:p>
          <a:p>
            <a:endParaRPr lang="en-US">
              <a:latin typeface="Calibri"/>
              <a:cs typeface="Calibri"/>
            </a:endParaRPr>
          </a:p>
          <a:p>
            <a:r>
              <a:rPr lang="en-US" err="1">
                <a:latin typeface="Calibri"/>
                <a:cs typeface="Calibri"/>
              </a:rPr>
              <a:t>Sogar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beim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blossen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vorbei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gehen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kann</a:t>
            </a:r>
            <a:r>
              <a:rPr lang="en-US">
                <a:latin typeface="Calibri"/>
                <a:cs typeface="Calibri"/>
              </a:rPr>
              <a:t> man es </a:t>
            </a:r>
            <a:r>
              <a:rPr lang="en-US" err="1">
                <a:latin typeface="Calibri"/>
                <a:cs typeface="Calibri"/>
              </a:rPr>
              <a:t>nicht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entwissen</a:t>
            </a:r>
            <a:r>
              <a:rPr lang="en-US">
                <a:latin typeface="Calibri"/>
                <a:cs typeface="Calibri"/>
              </a:rPr>
              <a:t>. </a:t>
            </a:r>
            <a:endParaRPr lang="en-US">
              <a:cs typeface="Arial"/>
            </a:endParaRPr>
          </a:p>
          <a:p>
            <a:endParaRPr lang="en-US">
              <a:latin typeface="Calibri"/>
              <a:cs typeface="Calibri"/>
            </a:endParaRPr>
          </a:p>
          <a:p>
            <a:r>
              <a:rPr lang="en-US">
                <a:latin typeface="Calibri"/>
                <a:cs typeface="Calibri"/>
              </a:rPr>
              <a:t>Idee </a:t>
            </a:r>
            <a:r>
              <a:rPr lang="en-US" err="1">
                <a:latin typeface="Calibri"/>
                <a:cs typeface="Calibri"/>
              </a:rPr>
              <a:t>ist</a:t>
            </a:r>
            <a:r>
              <a:rPr lang="en-US">
                <a:latin typeface="Calibri"/>
                <a:cs typeface="Calibri"/>
              </a:rPr>
              <a:t> es </a:t>
            </a:r>
            <a:r>
              <a:rPr lang="en-US" err="1">
                <a:latin typeface="Calibri"/>
                <a:cs typeface="Calibri"/>
              </a:rPr>
              <a:t>ein</a:t>
            </a:r>
            <a:r>
              <a:rPr lang="en-US">
                <a:latin typeface="Calibri"/>
                <a:cs typeface="Calibri"/>
              </a:rPr>
              <a:t> Monitor </a:t>
            </a:r>
            <a:r>
              <a:rPr lang="en-US" err="1">
                <a:latin typeface="Calibri"/>
                <a:cs typeface="Calibri"/>
              </a:rPr>
              <a:t>neben</a:t>
            </a:r>
            <a:r>
              <a:rPr lang="en-US">
                <a:latin typeface="Calibri"/>
                <a:cs typeface="Calibri"/>
              </a:rPr>
              <a:t> der </a:t>
            </a:r>
            <a:r>
              <a:rPr lang="en-US" err="1">
                <a:latin typeface="Calibri"/>
                <a:cs typeface="Calibri"/>
              </a:rPr>
              <a:t>Treppe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zu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haben</a:t>
            </a:r>
            <a:r>
              <a:rPr lang="en-US">
                <a:latin typeface="Calibri"/>
                <a:cs typeface="Calibri"/>
              </a:rPr>
              <a:t>, </a:t>
            </a:r>
            <a:r>
              <a:rPr lang="en-US" err="1">
                <a:latin typeface="Calibri"/>
                <a:cs typeface="Calibri"/>
              </a:rPr>
              <a:t>dadurch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nur</a:t>
            </a:r>
            <a:r>
              <a:rPr lang="en-US">
                <a:latin typeface="Calibri"/>
                <a:cs typeface="Calibri"/>
              </a:rPr>
              <a:t> am </a:t>
            </a:r>
            <a:r>
              <a:rPr lang="en-US" err="1">
                <a:latin typeface="Calibri"/>
                <a:cs typeface="Calibri"/>
              </a:rPr>
              <a:t>Treppenstart</a:t>
            </a:r>
            <a:r>
              <a:rPr lang="en-US">
                <a:latin typeface="Calibri"/>
                <a:cs typeface="Calibri"/>
              </a:rPr>
              <a:t> und </a:t>
            </a:r>
            <a:r>
              <a:rPr lang="en-US" err="1">
                <a:latin typeface="Calibri"/>
                <a:cs typeface="Calibri"/>
              </a:rPr>
              <a:t>nicht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waehrend</a:t>
            </a:r>
            <a:r>
              <a:rPr lang="en-US">
                <a:latin typeface="Calibri"/>
                <a:cs typeface="Calibri"/>
              </a:rPr>
              <a:t> dem Gang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Interaktiv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wird</a:t>
            </a:r>
            <a:r>
              <a:rPr lang="en-US">
                <a:latin typeface="Calibri"/>
                <a:ea typeface="Calibri"/>
                <a:cs typeface="Calibri"/>
              </a:rPr>
              <a:t> es </a:t>
            </a:r>
            <a:r>
              <a:rPr lang="en-US" err="1">
                <a:latin typeface="Calibri"/>
                <a:ea typeface="Calibri"/>
                <a:cs typeface="Calibri"/>
              </a:rPr>
              <a:t>wenn</a:t>
            </a:r>
            <a:r>
              <a:rPr lang="en-US">
                <a:latin typeface="Calibri"/>
                <a:ea typeface="Calibri"/>
                <a:cs typeface="Calibri"/>
              </a:rPr>
              <a:t> man es </a:t>
            </a:r>
            <a:r>
              <a:rPr lang="en-US" err="1">
                <a:latin typeface="Calibri"/>
                <a:ea typeface="Calibri"/>
                <a:cs typeface="Calibri"/>
              </a:rPr>
              <a:t>anfaesst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dann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passiert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naemlich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folgendes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2C877B-CF75-436B-81C8-2813BB8FF6CA}" type="slidenum">
              <a:rPr lang="de-DE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71923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ES WECHSELT DAS VIDEO. Oder </a:t>
            </a:r>
            <a:r>
              <a:rPr lang="en-US" err="1">
                <a:latin typeface="Calibri"/>
                <a:ea typeface="Calibri"/>
                <a:cs typeface="Calibri"/>
              </a:rPr>
              <a:t>vielleicht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auch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mehr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r>
              <a:rPr lang="en-US">
                <a:latin typeface="Calibri"/>
                <a:ea typeface="Calibri"/>
                <a:cs typeface="Calibri"/>
              </a:rPr>
              <a:t>Das </a:t>
            </a:r>
            <a:r>
              <a:rPr lang="en-US" err="1">
                <a:latin typeface="Calibri"/>
                <a:ea typeface="Calibri"/>
                <a:cs typeface="Calibri"/>
              </a:rPr>
              <a:t>ist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ein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weiterer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Vorteil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dieser</a:t>
            </a:r>
            <a:r>
              <a:rPr lang="en-US">
                <a:latin typeface="Calibri"/>
                <a:ea typeface="Calibri"/>
                <a:cs typeface="Calibri"/>
              </a:rPr>
              <a:t> Idee: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einfach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anpassbar</a:t>
            </a:r>
            <a:r>
              <a:rPr lang="en-US">
                <a:latin typeface="Calibri"/>
                <a:ea typeface="Calibri"/>
                <a:cs typeface="Calibri"/>
              </a:rPr>
              <a:t>,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einfach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umzusetzen</a:t>
            </a:r>
            <a:r>
              <a:rPr lang="en-US">
                <a:latin typeface="Calibri"/>
                <a:ea typeface="Calibri"/>
                <a:cs typeface="Calibri"/>
              </a:rPr>
              <a:t>,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effektiver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Nachrichten</a:t>
            </a:r>
            <a:r>
              <a:rPr lang="en-US">
                <a:latin typeface="Calibri"/>
                <a:ea typeface="Calibri"/>
                <a:cs typeface="Calibri"/>
              </a:rPr>
              <a:t> transfer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und </a:t>
            </a:r>
            <a:r>
              <a:rPr lang="en-US" err="1">
                <a:latin typeface="Calibri"/>
                <a:ea typeface="Calibri"/>
                <a:cs typeface="Calibri"/>
              </a:rPr>
              <a:t>ein</a:t>
            </a:r>
            <a:r>
              <a:rPr lang="en-US">
                <a:latin typeface="Calibri"/>
                <a:ea typeface="Calibri"/>
                <a:cs typeface="Calibri"/>
              </a:rPr>
              <a:t> Muss </a:t>
            </a:r>
            <a:r>
              <a:rPr lang="en-US" err="1">
                <a:latin typeface="Calibri"/>
                <a:ea typeface="Calibri"/>
                <a:cs typeface="Calibri"/>
              </a:rPr>
              <a:t>fuer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jede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Treppe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So </a:t>
            </a:r>
            <a:r>
              <a:rPr lang="en-US" err="1">
                <a:latin typeface="Calibri"/>
                <a:ea typeface="Calibri"/>
                <a:cs typeface="Calibri"/>
              </a:rPr>
              <a:t>effektiv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dass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euch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wahrscheinlich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nichtmal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aufgefallen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ist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dass</a:t>
            </a:r>
            <a:r>
              <a:rPr lang="en-US">
                <a:latin typeface="Calibri"/>
                <a:ea typeface="Calibri"/>
                <a:cs typeface="Calibri"/>
              </a:rPr>
              <a:t> die </a:t>
            </a:r>
            <a:r>
              <a:rPr lang="en-US" err="1">
                <a:latin typeface="Calibri"/>
                <a:ea typeface="Calibri"/>
                <a:cs typeface="Calibri"/>
              </a:rPr>
              <a:t>Anfangs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Buchstaben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unserer</a:t>
            </a:r>
            <a:r>
              <a:rPr lang="en-US">
                <a:latin typeface="Calibri"/>
                <a:ea typeface="Calibri"/>
                <a:cs typeface="Calibri"/>
              </a:rPr>
              <a:t> Namen </a:t>
            </a:r>
            <a:r>
              <a:rPr lang="en-US" err="1">
                <a:latin typeface="Calibri"/>
                <a:ea typeface="Calibri"/>
                <a:cs typeface="Calibri"/>
              </a:rPr>
              <a:t>seit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meiner</a:t>
            </a:r>
            <a:r>
              <a:rPr lang="en-US">
                <a:latin typeface="Calibri"/>
                <a:ea typeface="Calibri"/>
                <a:cs typeface="Calibri"/>
              </a:rPr>
              <a:t> Idee </a:t>
            </a:r>
            <a:r>
              <a:rPr lang="en-US" err="1">
                <a:latin typeface="Calibri"/>
                <a:ea typeface="Calibri"/>
                <a:cs typeface="Calibri"/>
              </a:rPr>
              <a:t>vertauscht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wurden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Vielen</a:t>
            </a:r>
            <a:r>
              <a:rPr lang="en-US">
                <a:latin typeface="Calibri"/>
                <a:ea typeface="Calibri"/>
                <a:cs typeface="Calibri"/>
              </a:rPr>
              <a:t> Dank </a:t>
            </a:r>
            <a:r>
              <a:rPr lang="en-US" err="1">
                <a:latin typeface="Calibri"/>
                <a:ea typeface="Calibri"/>
                <a:cs typeface="Calibri"/>
              </a:rPr>
              <a:t>fuer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eure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unfreiwillige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Aufmerksamkeit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2C877B-CF75-436B-81C8-2813BB8FF6CA}" type="slidenum">
              <a:rPr lang="de-DE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618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ES WECHSELT DAS VIDEO. Oder </a:t>
            </a:r>
            <a:r>
              <a:rPr lang="en-US" err="1">
                <a:latin typeface="Calibri"/>
                <a:ea typeface="Calibri"/>
                <a:cs typeface="Calibri"/>
              </a:rPr>
              <a:t>vielleicht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auch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mehr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  <a:endParaRPr lang="en-US"/>
          </a:p>
          <a:p>
            <a:r>
              <a:rPr lang="en-US">
                <a:latin typeface="Calibri"/>
                <a:ea typeface="Calibri"/>
                <a:cs typeface="Calibri"/>
              </a:rPr>
              <a:t>Das </a:t>
            </a:r>
            <a:r>
              <a:rPr lang="en-US" err="1">
                <a:latin typeface="Calibri"/>
                <a:ea typeface="Calibri"/>
                <a:cs typeface="Calibri"/>
              </a:rPr>
              <a:t>ist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ein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weiterer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Vorteil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dieser</a:t>
            </a:r>
            <a:r>
              <a:rPr lang="en-US">
                <a:latin typeface="Calibri"/>
                <a:ea typeface="Calibri"/>
                <a:cs typeface="Calibri"/>
              </a:rPr>
              <a:t> Idee: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einfach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anpassbar</a:t>
            </a:r>
            <a:r>
              <a:rPr lang="en-US">
                <a:latin typeface="Calibri"/>
                <a:ea typeface="Calibri"/>
                <a:cs typeface="Calibri"/>
              </a:rPr>
              <a:t>,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einfach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umzusetzen</a:t>
            </a:r>
            <a:r>
              <a:rPr lang="en-US">
                <a:latin typeface="Calibri"/>
                <a:ea typeface="Calibri"/>
                <a:cs typeface="Calibri"/>
              </a:rPr>
              <a:t>,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effektiver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Nachrichten</a:t>
            </a:r>
            <a:r>
              <a:rPr lang="en-US">
                <a:latin typeface="Calibri"/>
                <a:ea typeface="Calibri"/>
                <a:cs typeface="Calibri"/>
              </a:rPr>
              <a:t> transfer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und </a:t>
            </a:r>
            <a:r>
              <a:rPr lang="en-US" err="1">
                <a:latin typeface="Calibri"/>
                <a:ea typeface="Calibri"/>
                <a:cs typeface="Calibri"/>
              </a:rPr>
              <a:t>ein</a:t>
            </a:r>
            <a:r>
              <a:rPr lang="en-US">
                <a:latin typeface="Calibri"/>
                <a:ea typeface="Calibri"/>
                <a:cs typeface="Calibri"/>
              </a:rPr>
              <a:t> Muss </a:t>
            </a:r>
            <a:r>
              <a:rPr lang="en-US" err="1">
                <a:latin typeface="Calibri"/>
                <a:ea typeface="Calibri"/>
                <a:cs typeface="Calibri"/>
              </a:rPr>
              <a:t>fuer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jede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Treppe</a:t>
            </a:r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So </a:t>
            </a:r>
            <a:r>
              <a:rPr lang="en-US" err="1">
                <a:latin typeface="Calibri"/>
                <a:ea typeface="Calibri"/>
                <a:cs typeface="Calibri"/>
              </a:rPr>
              <a:t>effektiv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dass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euch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wahrscheinlich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nichtmal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aufgefallen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ist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dass</a:t>
            </a:r>
            <a:r>
              <a:rPr lang="en-US">
                <a:latin typeface="Calibri"/>
                <a:ea typeface="Calibri"/>
                <a:cs typeface="Calibri"/>
              </a:rPr>
              <a:t> die </a:t>
            </a:r>
            <a:r>
              <a:rPr lang="en-US" err="1">
                <a:latin typeface="Calibri"/>
                <a:ea typeface="Calibri"/>
                <a:cs typeface="Calibri"/>
              </a:rPr>
              <a:t>Anfangs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Buchstaben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unserer</a:t>
            </a:r>
            <a:r>
              <a:rPr lang="en-US">
                <a:latin typeface="Calibri"/>
                <a:ea typeface="Calibri"/>
                <a:cs typeface="Calibri"/>
              </a:rPr>
              <a:t> Namen </a:t>
            </a:r>
            <a:r>
              <a:rPr lang="en-US" err="1">
                <a:latin typeface="Calibri"/>
                <a:ea typeface="Calibri"/>
                <a:cs typeface="Calibri"/>
              </a:rPr>
              <a:t>seit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meiner</a:t>
            </a:r>
            <a:r>
              <a:rPr lang="en-US">
                <a:latin typeface="Calibri"/>
                <a:ea typeface="Calibri"/>
                <a:cs typeface="Calibri"/>
              </a:rPr>
              <a:t> Idee </a:t>
            </a:r>
            <a:r>
              <a:rPr lang="en-US" err="1">
                <a:latin typeface="Calibri"/>
                <a:ea typeface="Calibri"/>
                <a:cs typeface="Calibri"/>
              </a:rPr>
              <a:t>vertauscht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wurden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 err="1">
                <a:latin typeface="Calibri"/>
                <a:ea typeface="Calibri"/>
                <a:cs typeface="Calibri"/>
              </a:rPr>
              <a:t>Vielen</a:t>
            </a:r>
            <a:r>
              <a:rPr lang="en-US">
                <a:latin typeface="Calibri"/>
                <a:ea typeface="Calibri"/>
                <a:cs typeface="Calibri"/>
              </a:rPr>
              <a:t> Dank </a:t>
            </a:r>
            <a:r>
              <a:rPr lang="en-US" err="1">
                <a:latin typeface="Calibri"/>
                <a:ea typeface="Calibri"/>
                <a:cs typeface="Calibri"/>
              </a:rPr>
              <a:t>fuer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eure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unfreiwillige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Aufmerksamkeit</a:t>
            </a:r>
            <a:r>
              <a:rPr lang="en-US">
                <a:latin typeface="Calibri"/>
                <a:ea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2C877B-CF75-436B-81C8-2813BB8FF6CA}" type="slidenum">
              <a:rPr lang="de-DE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5727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1231394-6B0F-174E-B54B-8AC351CF3C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00" y="1205999"/>
            <a:ext cx="11818800" cy="5472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3" name="Titel 1"/>
          <p:cNvSpPr>
            <a:spLocks noGrp="1"/>
          </p:cNvSpPr>
          <p:nvPr>
            <p:ph type="ctrTitle" hasCustomPrompt="1"/>
          </p:nvPr>
        </p:nvSpPr>
        <p:spPr>
          <a:xfrm>
            <a:off x="186600" y="5597999"/>
            <a:ext cx="6480000" cy="1080000"/>
          </a:xfrm>
          <a:prstGeom prst="rect">
            <a:avLst/>
          </a:prstGeom>
          <a:solidFill>
            <a:schemeClr val="accent1"/>
          </a:solidFill>
        </p:spPr>
        <p:txBody>
          <a:bodyPr lIns="180000" tIns="72000" rIns="360000" bIns="72000" anchor="ctr" anchorCtr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defRPr sz="2200" b="0">
                <a:solidFill>
                  <a:schemeClr val="bg1"/>
                </a:solidFill>
              </a:defRPr>
            </a:lvl1pPr>
          </a:lstStyle>
          <a:p>
            <a:r>
              <a:rPr lang="de-DE"/>
              <a:t>Titel der Präsentation, der maximal über zwei Zeilen gehen sollte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A2FD935-4A52-7B4C-8B55-7A225C9213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6599" y="5237999"/>
            <a:ext cx="6480000" cy="360000"/>
          </a:xfrm>
          <a:solidFill>
            <a:schemeClr val="accent3"/>
          </a:solidFill>
        </p:spPr>
        <p:txBody>
          <a:bodyPr lIns="180000" anchor="ctr" anchorCtr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</a:lstStyle>
          <a:p>
            <a:pPr algn="just"/>
            <a:r>
              <a:rPr lang="de-DE"/>
              <a:t>Dr. Olaf Grebner</a:t>
            </a:r>
          </a:p>
        </p:txBody>
      </p:sp>
      <p:sp>
        <p:nvSpPr>
          <p:cNvPr id="6" name="Foliennummernplatzhalter 17">
            <a:extLst>
              <a:ext uri="{FF2B5EF4-FFF2-40B4-BE49-F238E27FC236}">
                <a16:creationId xmlns:a16="http://schemas.microsoft.com/office/drawing/2014/main" id="{99D1F4CB-5A33-493B-A445-CCB8B778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61138" y="6645951"/>
            <a:ext cx="1080000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7F112B96-BDCC-498A-AA9A-FD9D6B51D49B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>
            <a:off x="540000" y="6648246"/>
            <a:ext cx="2743200" cy="249704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E01BB30A-E5C1-4284-8054-9A17BE1C2E3B}" type="datetime1">
              <a:rPr lang="de-DE" smtClean="0"/>
              <a:t>23.10.2024</a:t>
            </a:fld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9D29DA63-2289-4DCA-BF0B-F6B19ACD5A1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038600" y="6645950"/>
            <a:ext cx="4114800" cy="251999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Vorname Nachname</a:t>
            </a: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10DDC30A-FA9B-807D-671D-B970C4DC7D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50000" y="347594"/>
            <a:ext cx="1911600" cy="689341"/>
          </a:xfrm>
          <a:prstGeom prst="rect">
            <a:avLst/>
          </a:prstGeom>
        </p:spPr>
      </p:pic>
      <p:pic>
        <p:nvPicPr>
          <p:cNvPr id="4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658C70F-FE10-49EA-3FD9-BBA3EB0021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775" y="6108769"/>
            <a:ext cx="1605825" cy="45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9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28">
            <a:extLst>
              <a:ext uri="{FF2B5EF4-FFF2-40B4-BE49-F238E27FC236}">
                <a16:creationId xmlns:a16="http://schemas.microsoft.com/office/drawing/2014/main" id="{76734BBE-3377-4F0F-BAAE-38F8F4B1E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10" r="2310"/>
          <a:stretch/>
        </p:blipFill>
        <p:spPr>
          <a:xfrm>
            <a:off x="186600" y="1205999"/>
            <a:ext cx="11818800" cy="54720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40000" y="1440000"/>
            <a:ext cx="11101138" cy="4500000"/>
          </a:xfrm>
          <a:prstGeom prst="rect">
            <a:avLst/>
          </a:prstGeom>
        </p:spPr>
        <p:txBody>
          <a:bodyPr/>
          <a:lstStyle>
            <a:lvl1pPr marL="190500" indent="-19050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  <a:defRPr b="0"/>
            </a:lvl1pPr>
            <a:lvl2pPr marL="376238" indent="-18415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  <a:defRPr/>
            </a:lvl2pPr>
            <a:lvl3pPr marL="565150" indent="-187325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  <a:defRPr/>
            </a:lvl3pPr>
          </a:lstStyle>
          <a:p>
            <a:pPr marL="190500" lvl="0" indent="-19050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</a:pPr>
            <a:r>
              <a:rPr lang="de-DE"/>
              <a:t>Klicken Sie, um den Text einzugeben</a:t>
            </a:r>
          </a:p>
          <a:p>
            <a:pPr marL="376238" lvl="1" indent="-18415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</a:pPr>
            <a:r>
              <a:rPr lang="de-DE"/>
              <a:t>Zweite Ebene</a:t>
            </a:r>
          </a:p>
          <a:p>
            <a:pPr marL="565150" lvl="2" indent="-187325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</a:pPr>
            <a:r>
              <a:rPr lang="de-DE"/>
              <a:t>Dritte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40000" y="504000"/>
            <a:ext cx="8251200" cy="565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5" name="Foliennummernplatzhalter 17"/>
          <p:cNvSpPr>
            <a:spLocks noGrp="1"/>
          </p:cNvSpPr>
          <p:nvPr>
            <p:ph type="sldNum" sz="quarter" idx="11"/>
          </p:nvPr>
        </p:nvSpPr>
        <p:spPr>
          <a:xfrm>
            <a:off x="10561138" y="6645951"/>
            <a:ext cx="1080000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C7C295F-6DDF-401A-AA5F-1070F702C5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55775" y="6108769"/>
            <a:ext cx="1605825" cy="452843"/>
          </a:xfrm>
          <a:prstGeom prst="rect">
            <a:avLst/>
          </a:prstGeom>
        </p:spPr>
      </p:pic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F06F6502-ED86-4971-92EC-4B19521557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648246"/>
            <a:ext cx="2743200" cy="249704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33DB6758-16CE-4333-BC7C-322BE3B0D7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645950"/>
            <a:ext cx="4114800" cy="251999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Vorname Nachname</a:t>
            </a: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5326F7F0-D277-6045-F8E0-A25AFC2A4F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9750000" y="347594"/>
            <a:ext cx="1911600" cy="6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98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3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40000" y="1440000"/>
            <a:ext cx="11101138" cy="4500000"/>
          </a:xfrm>
          <a:prstGeom prst="rect">
            <a:avLst/>
          </a:prstGeom>
        </p:spPr>
        <p:txBody>
          <a:bodyPr/>
          <a:lstStyle>
            <a:lvl1pPr marL="190500" indent="-19050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  <a:defRPr b="0"/>
            </a:lvl1pPr>
            <a:lvl2pPr marL="376238" indent="-18415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  <a:defRPr/>
            </a:lvl2pPr>
            <a:lvl3pPr marL="565150" indent="-187325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  <a:defRPr/>
            </a:lvl3pPr>
          </a:lstStyle>
          <a:p>
            <a:pPr marL="190500" lvl="0" indent="-19050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</a:pPr>
            <a:r>
              <a:rPr lang="de-DE"/>
              <a:t>Klicken Sie, um den Text einzugeben</a:t>
            </a:r>
          </a:p>
          <a:p>
            <a:pPr marL="376238" lvl="1" indent="-18415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</a:pPr>
            <a:r>
              <a:rPr lang="de-DE"/>
              <a:t>Zweite Ebene</a:t>
            </a:r>
          </a:p>
          <a:p>
            <a:pPr marL="565150" lvl="2" indent="-187325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</a:pPr>
            <a:r>
              <a:rPr lang="de-DE"/>
              <a:t>Dritte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540000" y="504000"/>
            <a:ext cx="8251200" cy="5652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5" name="Foliennummernplatzhalter 17"/>
          <p:cNvSpPr>
            <a:spLocks noGrp="1"/>
          </p:cNvSpPr>
          <p:nvPr>
            <p:ph type="sldNum" sz="quarter" idx="11"/>
          </p:nvPr>
        </p:nvSpPr>
        <p:spPr>
          <a:xfrm>
            <a:off x="10561138" y="6645951"/>
            <a:ext cx="1080000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C7C295F-6DDF-401A-AA5F-1070F702C5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55775" y="6108769"/>
            <a:ext cx="1605825" cy="452843"/>
          </a:xfrm>
          <a:prstGeom prst="rect">
            <a:avLst/>
          </a:prstGeom>
        </p:spPr>
      </p:pic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6C05DAED-1499-4B00-B644-677465DB55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648246"/>
            <a:ext cx="2743200" cy="249704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FDE25DE0-6D8E-4341-8494-FBC4A10B305D}" type="datetime1">
              <a:rPr lang="de-DE" smtClean="0"/>
              <a:t>23.10.2024</a:t>
            </a:fld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55D836C1-B8DF-41C6-9304-5449F767A7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645950"/>
            <a:ext cx="4114800" cy="251999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Vorname Nachname</a:t>
            </a: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B2FBBDB7-B074-B85A-AEA1-8B91CA0400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9750000" y="347594"/>
            <a:ext cx="1911600" cy="6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933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33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ld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11231394-6B0F-174E-B54B-8AC351CF3C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6600" y="1205999"/>
            <a:ext cx="11818800" cy="547200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Click icon to add picture</a:t>
            </a:r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0205CB4C-4920-E74B-AE2B-A9D505F0E0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000" y="503999"/>
            <a:ext cx="8280000" cy="540000"/>
          </a:xfrm>
        </p:spPr>
        <p:txBody>
          <a:bodyPr lIns="0" tIns="0" rIns="0" bIns="0">
            <a:sp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Foliennummernplatzhalter 17">
            <a:extLst>
              <a:ext uri="{FF2B5EF4-FFF2-40B4-BE49-F238E27FC236}">
                <a16:creationId xmlns:a16="http://schemas.microsoft.com/office/drawing/2014/main" id="{DA3E44ED-C151-49E8-BE3D-8F62F73D60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561138" y="6645951"/>
            <a:ext cx="1080000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4F37F535-1EE2-4F9F-9D57-895C19217D7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40000" y="6648246"/>
            <a:ext cx="2743200" cy="249704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DE3E25B4-F761-4EC7-9AD8-31658EBA3408}" type="datetime1">
              <a:rPr lang="de-DE" smtClean="0"/>
              <a:t>23.10.2024</a:t>
            </a:fld>
            <a:endParaRPr lang="de-DE"/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50E506A-A3A6-4B78-A992-71B11E3930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645950"/>
            <a:ext cx="4114800" cy="251999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Vorname Nachname</a:t>
            </a:r>
          </a:p>
        </p:txBody>
      </p:sp>
      <p:pic>
        <p:nvPicPr>
          <p:cNvPr id="2" name="Grafik 5">
            <a:extLst>
              <a:ext uri="{FF2B5EF4-FFF2-40B4-BE49-F238E27FC236}">
                <a16:creationId xmlns:a16="http://schemas.microsoft.com/office/drawing/2014/main" id="{55B230F3-87AC-9FC3-35A2-2D0494A2AC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50000" y="347594"/>
            <a:ext cx="1911600" cy="68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26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641794"/>
            <a:ext cx="10039350" cy="276999"/>
          </a:xfrm>
        </p:spPr>
        <p:txBody>
          <a:bodyPr anchor="b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10" name="Textplatzhalter 17">
            <a:extLst>
              <a:ext uri="{FF2B5EF4-FFF2-40B4-BE49-F238E27FC236}">
                <a16:creationId xmlns:a16="http://schemas.microsoft.com/office/drawing/2014/main" id="{F71EDADD-C113-4087-885D-485C97AD50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350" y="1030048"/>
            <a:ext cx="11934825" cy="3068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78F73A-C20F-1C15-133B-8F1CE8E31E9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25. März 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5C457-B291-46A2-FCE4-861776C0BF8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Vorname Nachname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4BFFD-ECB7-7856-1C21-FCC51DB8B59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4" name="Grafik 5">
            <a:extLst>
              <a:ext uri="{FF2B5EF4-FFF2-40B4-BE49-F238E27FC236}">
                <a16:creationId xmlns:a16="http://schemas.microsoft.com/office/drawing/2014/main" id="{9792676E-BED7-1940-4388-E3351FF51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461200" y="275108"/>
            <a:ext cx="1448625" cy="5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16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615553"/>
          </a:xfrm>
          <a:prstGeom prst="rect">
            <a:avLst/>
          </a:prstGeom>
        </p:spPr>
        <p:txBody>
          <a:bodyPr anchor="t"/>
          <a:lstStyle>
            <a:lvl1pPr algn="l">
              <a:defRPr sz="4000" b="1" i="0" cap="all">
                <a:latin typeface="+mj-lt"/>
                <a:cs typeface="Helvetica Neue Light"/>
              </a:defRPr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0" i="0">
                <a:solidFill>
                  <a:schemeClr val="tx1">
                    <a:tint val="75000"/>
                  </a:schemeClr>
                </a:solidFill>
                <a:latin typeface="+mn-lt"/>
                <a:cs typeface="Helvetica Neue Ligh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87823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17">
            <a:extLst>
              <a:ext uri="{FF2B5EF4-FFF2-40B4-BE49-F238E27FC236}">
                <a16:creationId xmlns:a16="http://schemas.microsoft.com/office/drawing/2014/main" id="{AAFB7994-6409-4D8D-9D30-8D2FD0481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61138" y="6645951"/>
            <a:ext cx="1080000" cy="252000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27BF687C-53CE-4E4E-9D20-6D21DF78A7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000" y="6648246"/>
            <a:ext cx="2743200" cy="249704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fld id="{7E07EC1B-998F-4582-878B-6B1BC98AAC74}" type="datetime1">
              <a:rPr lang="de-DE" smtClean="0"/>
              <a:t>23.10.2024</a:t>
            </a:fld>
            <a:endParaRPr lang="de-DE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9EF00B0-D653-41C3-B8AA-F1CA70F39F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45950"/>
            <a:ext cx="4114800" cy="251999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de-DE"/>
              <a:t>Vorname Nachname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40000" y="503999"/>
            <a:ext cx="8280000" cy="540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/>
              <a:t>Titel der Folie eingeben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0000" y="1440000"/>
            <a:ext cx="11124000" cy="450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90500" lvl="0" indent="-19050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</a:pPr>
            <a:r>
              <a:rPr lang="de-DE"/>
              <a:t>Klicken Sie, um den Text einzugeben Zweite Ebene</a:t>
            </a:r>
          </a:p>
          <a:p>
            <a:pPr marL="376238" lvl="1" indent="-184150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</a:pPr>
            <a:r>
              <a:rPr lang="de-DE"/>
              <a:t>Zweite Ebene</a:t>
            </a:r>
          </a:p>
          <a:p>
            <a:pPr marL="565150" lvl="2" indent="-187325" algn="l" rtl="0" eaLnBrk="1" fontAlgn="base" hangingPunct="1">
              <a:lnSpc>
                <a:spcPct val="120000"/>
              </a:lnSpc>
              <a:spcBef>
                <a:spcPct val="30000"/>
              </a:spcBef>
              <a:spcAft>
                <a:spcPct val="0"/>
              </a:spcAft>
              <a:buClr>
                <a:srgbClr val="093A80"/>
              </a:buClr>
              <a:buSzPct val="80000"/>
              <a:buFont typeface="Arial" charset="0"/>
              <a:buChar char="●"/>
            </a:pPr>
            <a:r>
              <a:rPr lang="de-DE"/>
              <a:t>Dritte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35" r:id="rId2"/>
    <p:sldLayoutId id="2147483736" r:id="rId3"/>
    <p:sldLayoutId id="2147483731" r:id="rId4"/>
    <p:sldLayoutId id="2147483737" r:id="rId5"/>
    <p:sldLayoutId id="2147483738" r:id="rId6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de-DE" sz="1800" b="1" kern="1200" dirty="0" smtClean="0">
          <a:solidFill>
            <a:srgbClr val="093A8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lang="de-DE" sz="1600" b="0" kern="1200" dirty="0" smtClean="0">
          <a:solidFill>
            <a:srgbClr val="093A8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None/>
        <a:defRPr lang="de-DE" sz="14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lang="de-DE" sz="12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449" y="2690336"/>
            <a:ext cx="10039350" cy="738664"/>
          </a:xfrm>
        </p:spPr>
        <p:txBody>
          <a:bodyPr/>
          <a:lstStyle/>
          <a:p>
            <a:pPr algn="ctr"/>
            <a:r>
              <a:rPr lang="de-DE" sz="4800">
                <a:solidFill>
                  <a:srgbClr val="3E577A"/>
                </a:solidFill>
              </a:rPr>
              <a:t>Zwischenpräsentation</a:t>
            </a:r>
            <a:endParaRPr lang="en-DE">
              <a:solidFill>
                <a:srgbClr val="3E577A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63A2647-9086-B659-147C-34B019668083}"/>
              </a:ext>
            </a:extLst>
          </p:cNvPr>
          <p:cNvSpPr txBox="1"/>
          <p:nvPr/>
        </p:nvSpPr>
        <p:spPr>
          <a:xfrm>
            <a:off x="3988452" y="3429000"/>
            <a:ext cx="3929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>
                <a:solidFill>
                  <a:srgbClr val="3E577A"/>
                </a:solidFill>
              </a:rPr>
              <a:t>Interaktive Treppensturzprävention 1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849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962" y="327010"/>
            <a:ext cx="10039350" cy="553998"/>
          </a:xfrm>
        </p:spPr>
        <p:txBody>
          <a:bodyPr/>
          <a:lstStyle/>
          <a:p>
            <a:r>
              <a:rPr lang="en-DE" sz="3600">
                <a:cs typeface="Arial"/>
              </a:rPr>
              <a:t>Meme Generator</a:t>
            </a:r>
            <a:endParaRPr lang="de-DE" sz="3600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  <p:pic>
        <p:nvPicPr>
          <p:cNvPr id="11" name="Grafik 10" descr="Ein Bild, das Treppe, Geländer, Wand, Symmetrie enthält.&#10;&#10;Beschreibung automatisch generiert.">
            <a:extLst>
              <a:ext uri="{FF2B5EF4-FFF2-40B4-BE49-F238E27FC236}">
                <a16:creationId xmlns:a16="http://schemas.microsoft.com/office/drawing/2014/main" id="{9B2B0438-A882-E99F-B9D1-5FE72B81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6" y="1194561"/>
            <a:ext cx="9258300" cy="5143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Grafik 12" descr="Ein Bild, das Clipart, Cartoon, Zeichnung, Darstellung enthält.&#10;&#10;Beschreibung automatisch generiert.">
            <a:extLst>
              <a:ext uri="{FF2B5EF4-FFF2-40B4-BE49-F238E27FC236}">
                <a16:creationId xmlns:a16="http://schemas.microsoft.com/office/drawing/2014/main" id="{44A5B925-8427-9011-22A3-C6885864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942" y="3628910"/>
            <a:ext cx="1704975" cy="2571750"/>
          </a:xfrm>
          <a:prstGeom prst="rect">
            <a:avLst/>
          </a:prstGeom>
          <a:effectLst/>
        </p:spPr>
      </p:pic>
      <p:pic>
        <p:nvPicPr>
          <p:cNvPr id="14" name="Grafik 13" descr="Ein Bild, das Clipart, Cartoon, Zeichnung, Darstellung enthält.&#10;&#10;Beschreibung automatisch generiert.">
            <a:extLst>
              <a:ext uri="{FF2B5EF4-FFF2-40B4-BE49-F238E27FC236}">
                <a16:creationId xmlns:a16="http://schemas.microsoft.com/office/drawing/2014/main" id="{3E32DD6C-683C-59BE-A8C3-FA163312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20626" y="3762260"/>
            <a:ext cx="1660358" cy="2438400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4B41FEA-626B-B79E-07FD-E86CB878802C}"/>
              </a:ext>
            </a:extLst>
          </p:cNvPr>
          <p:cNvSpPr/>
          <p:nvPr/>
        </p:nvSpPr>
        <p:spPr>
          <a:xfrm>
            <a:off x="3444438" y="1527650"/>
            <a:ext cx="4504050" cy="190411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3EF9913-0968-2B33-6999-22FE6E259283}"/>
              </a:ext>
            </a:extLst>
          </p:cNvPr>
          <p:cNvSpPr txBox="1"/>
          <p:nvPr/>
        </p:nvSpPr>
        <p:spPr>
          <a:xfrm>
            <a:off x="3327164" y="1717337"/>
            <a:ext cx="4620640" cy="21271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de-DE" sz="1900" b="1">
                <a:latin typeface="Arial"/>
                <a:cs typeface="Arial"/>
              </a:rPr>
              <a:t>Während du auf dein Bild wartest…</a:t>
            </a:r>
            <a:endParaRPr lang="de-DE"/>
          </a:p>
          <a:p>
            <a:pPr lvl="1" algn="ctr"/>
            <a:r>
              <a:rPr lang="de-DE" sz="1900" b="1">
                <a:latin typeface="Arial"/>
                <a:cs typeface="Arial"/>
              </a:rPr>
              <a:t>Wusstest du das jährlich 50.000 Omas durch Treppen getötet werden?</a:t>
            </a:r>
            <a:endParaRPr lang="de-DE"/>
          </a:p>
          <a:p>
            <a:pPr lvl="1" algn="ctr"/>
            <a:br>
              <a:rPr lang="en-US"/>
            </a:br>
            <a:endParaRPr lang="en-US"/>
          </a:p>
        </p:txBody>
      </p:sp>
      <p:pic>
        <p:nvPicPr>
          <p:cNvPr id="3" name="Grafik 2" descr="Ein Bild, das Screenshot, Design enthält.&#10;&#10;Beschreibung automatisch generiert.">
            <a:extLst>
              <a:ext uri="{FF2B5EF4-FFF2-40B4-BE49-F238E27FC236}">
                <a16:creationId xmlns:a16="http://schemas.microsoft.com/office/drawing/2014/main" id="{A72FCE90-8135-9FFB-C28C-A8F465C85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709" y="2780228"/>
            <a:ext cx="2495550" cy="2495550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9C76040F-AACC-BC91-30EE-23D0554273C3}"/>
              </a:ext>
            </a:extLst>
          </p:cNvPr>
          <p:cNvSpPr/>
          <p:nvPr/>
        </p:nvSpPr>
        <p:spPr>
          <a:xfrm>
            <a:off x="4111241" y="4547052"/>
            <a:ext cx="3055621" cy="14569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F95034B-5055-5F55-87B1-7FEE4A301C76}"/>
              </a:ext>
            </a:extLst>
          </p:cNvPr>
          <p:cNvSpPr txBox="1"/>
          <p:nvPr/>
        </p:nvSpPr>
        <p:spPr>
          <a:xfrm>
            <a:off x="4265884" y="4822518"/>
            <a:ext cx="27432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Arial"/>
                <a:cs typeface="Arial"/>
              </a:rPr>
              <a:t>Also </a:t>
            </a:r>
            <a:r>
              <a:rPr lang="en-US" sz="2000" b="1" err="1">
                <a:solidFill>
                  <a:srgbClr val="FF0000"/>
                </a:solidFill>
                <a:latin typeface="Arial"/>
                <a:cs typeface="Arial"/>
              </a:rPr>
              <a:t>halte</a:t>
            </a:r>
            <a:r>
              <a:rPr lang="en-US" sz="2000" b="1">
                <a:solidFill>
                  <a:srgbClr val="FF0000"/>
                </a:solidFill>
                <a:latin typeface="Arial"/>
                <a:cs typeface="Arial"/>
              </a:rPr>
              <a:t> dich am Geländer fest, </a:t>
            </a:r>
            <a:r>
              <a:rPr lang="en-US" sz="2000" b="1" err="1">
                <a:solidFill>
                  <a:srgbClr val="FF0000"/>
                </a:solidFill>
                <a:latin typeface="Arial"/>
                <a:cs typeface="Arial"/>
              </a:rPr>
              <a:t>wenn</a:t>
            </a:r>
            <a:r>
              <a:rPr lang="en-US" sz="2000" b="1">
                <a:solidFill>
                  <a:srgbClr val="FF0000"/>
                </a:solidFill>
                <a:latin typeface="Arial"/>
                <a:cs typeface="Arial"/>
              </a:rPr>
              <a:t> du </a:t>
            </a:r>
            <a:r>
              <a:rPr lang="en-US" sz="2000" b="1" err="1">
                <a:solidFill>
                  <a:srgbClr val="FF0000"/>
                </a:solidFill>
                <a:latin typeface="Arial"/>
                <a:cs typeface="Arial"/>
              </a:rPr>
              <a:t>Treppen</a:t>
            </a:r>
            <a:r>
              <a:rPr lang="en-US" sz="200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000" b="1" err="1">
                <a:solidFill>
                  <a:srgbClr val="FF0000"/>
                </a:solidFill>
                <a:latin typeface="Arial"/>
                <a:cs typeface="Arial"/>
              </a:rPr>
              <a:t>läufst</a:t>
            </a:r>
            <a:r>
              <a:rPr lang="en-US" sz="2000" b="1">
                <a:solidFill>
                  <a:srgbClr val="FF0000"/>
                </a:solidFill>
                <a:latin typeface="Arial"/>
                <a:cs typeface="Arial"/>
              </a:rPr>
              <a:t>!!!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149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962" y="327010"/>
            <a:ext cx="10039350" cy="553998"/>
          </a:xfrm>
        </p:spPr>
        <p:txBody>
          <a:bodyPr/>
          <a:lstStyle/>
          <a:p>
            <a:r>
              <a:rPr lang="en-DE" sz="3600">
                <a:cs typeface="Arial"/>
              </a:rPr>
              <a:t>Meme Generator</a:t>
            </a:r>
            <a:endParaRPr lang="de-DE" sz="3600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  <p:pic>
        <p:nvPicPr>
          <p:cNvPr id="11" name="Grafik 10" descr="Ein Bild, das Treppe, Geländer, Wand, Symmetrie enthält.&#10;&#10;Beschreibung automatisch generiert.">
            <a:extLst>
              <a:ext uri="{FF2B5EF4-FFF2-40B4-BE49-F238E27FC236}">
                <a16:creationId xmlns:a16="http://schemas.microsoft.com/office/drawing/2014/main" id="{9B2B0438-A882-E99F-B9D1-5FE72B81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346" y="1194561"/>
            <a:ext cx="9258300" cy="5143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Grafik 12" descr="Ein Bild, das Clipart, Cartoon, Zeichnung, Darstellung enthält.&#10;&#10;Beschreibung automatisch generiert.">
            <a:extLst>
              <a:ext uri="{FF2B5EF4-FFF2-40B4-BE49-F238E27FC236}">
                <a16:creationId xmlns:a16="http://schemas.microsoft.com/office/drawing/2014/main" id="{44A5B925-8427-9011-22A3-C6885864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89" y="3634063"/>
            <a:ext cx="1704975" cy="2571750"/>
          </a:xfrm>
          <a:prstGeom prst="rect">
            <a:avLst/>
          </a:prstGeom>
          <a:effectLst/>
        </p:spPr>
      </p:pic>
      <p:pic>
        <p:nvPicPr>
          <p:cNvPr id="14" name="Grafik 13" descr="Ein Bild, das Clipart, Cartoon, Zeichnung, Darstellung enthält.&#10;&#10;Beschreibung automatisch generiert.">
            <a:extLst>
              <a:ext uri="{FF2B5EF4-FFF2-40B4-BE49-F238E27FC236}">
                <a16:creationId xmlns:a16="http://schemas.microsoft.com/office/drawing/2014/main" id="{3E32DD6C-683C-59BE-A8C3-FA163312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66484" y="3762260"/>
            <a:ext cx="1660358" cy="2438400"/>
          </a:xfrm>
          <a:prstGeom prst="rect">
            <a:avLst/>
          </a:prstGeom>
        </p:spPr>
      </p:pic>
      <p:pic>
        <p:nvPicPr>
          <p:cNvPr id="2" name="Grafik 1" descr="Ein Bild, das Schuhwerk, Kleidung, Treppe, Person enthält.&#10;&#10;Beschreibung automatisch generiert.">
            <a:extLst>
              <a:ext uri="{FF2B5EF4-FFF2-40B4-BE49-F238E27FC236}">
                <a16:creationId xmlns:a16="http://schemas.microsoft.com/office/drawing/2014/main" id="{92412D47-0D39-73ED-F76F-C8F72F1ED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9480" y="1467323"/>
            <a:ext cx="3432909" cy="3451042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D19BCDFE-5583-1DFF-EB82-CBBCD9ABAD23}"/>
              </a:ext>
            </a:extLst>
          </p:cNvPr>
          <p:cNvSpPr/>
          <p:nvPr/>
        </p:nvSpPr>
        <p:spPr>
          <a:xfrm>
            <a:off x="4131280" y="5228698"/>
            <a:ext cx="3253356" cy="700999"/>
          </a:xfrm>
          <a:prstGeom prst="roundRect">
            <a:avLst/>
          </a:prstGeom>
          <a:solidFill>
            <a:srgbClr val="3E00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000" b="1">
                <a:latin typeface="Agency FB"/>
                <a:cs typeface="Arial"/>
              </a:rPr>
              <a:t>Ich möchte noch ein Bild generieren</a:t>
            </a:r>
          </a:p>
        </p:txBody>
      </p:sp>
    </p:spTree>
    <p:extLst>
      <p:ext uri="{BB962C8B-B14F-4D97-AF65-F5344CB8AC3E}">
        <p14:creationId xmlns:p14="http://schemas.microsoft.com/office/powerpoint/2010/main" val="350328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34348-9905-3058-4090-D49812E2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TikTok Brain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9FB93-B60D-F43B-A7FC-C6D25DEEB2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3350" y="2049223"/>
            <a:ext cx="3906180" cy="27587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err="1">
                <a:cs typeface="Arial"/>
              </a:rPr>
              <a:t>Aufmerksamkeit</a:t>
            </a:r>
            <a:endParaRPr lang="en-US" sz="1800">
              <a:cs typeface="Arial"/>
            </a:endParaRPr>
          </a:p>
          <a:p>
            <a:pPr marL="285750" indent="-285750">
              <a:buChar char="•"/>
            </a:pPr>
            <a:r>
              <a:rPr lang="en-US" sz="1800" err="1">
                <a:cs typeface="Arial"/>
              </a:rPr>
              <a:t>Sp</a:t>
            </a:r>
            <a:r>
              <a:rPr lang="en-US" sz="1600" err="1">
                <a:cs typeface="Arial"/>
              </a:rPr>
              <a:t>üren</a:t>
            </a:r>
            <a:r>
              <a:rPr lang="en-US" sz="1600">
                <a:ea typeface="+mn-lt"/>
                <a:cs typeface="+mn-lt"/>
              </a:rPr>
              <a:t> Sie es </a:t>
            </a:r>
            <a:r>
              <a:rPr lang="en-US" sz="1600" err="1">
                <a:ea typeface="+mn-lt"/>
                <a:cs typeface="+mn-lt"/>
              </a:rPr>
              <a:t>schon</a:t>
            </a:r>
            <a:r>
              <a:rPr lang="en-US" sz="1600">
                <a:ea typeface="+mn-lt"/>
                <a:cs typeface="+mn-lt"/>
              </a:rPr>
              <a:t>?</a:t>
            </a:r>
          </a:p>
          <a:p>
            <a:pPr marL="285750" indent="-285750">
              <a:buChar char="•"/>
            </a:pPr>
            <a:endParaRPr lang="en-US" sz="1600">
              <a:cs typeface="Arial"/>
            </a:endParaRPr>
          </a:p>
          <a:p>
            <a:r>
              <a:rPr lang="en-US" sz="1800">
                <a:cs typeface="Arial"/>
              </a:rPr>
              <a:t>Awareness</a:t>
            </a:r>
          </a:p>
          <a:p>
            <a:pPr marL="171450" indent="-171450">
              <a:buChar char="•"/>
            </a:pPr>
            <a:r>
              <a:rPr lang="en-US" sz="1600" err="1">
                <a:cs typeface="Arial"/>
              </a:rPr>
              <a:t>Unausweichbare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Nachrichten</a:t>
            </a:r>
            <a:endParaRPr lang="en-US" sz="1600">
              <a:cs typeface="Arial"/>
            </a:endParaRPr>
          </a:p>
          <a:p>
            <a:endParaRPr lang="en-US" sz="12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13B7-EF9D-47AE-5B00-BADF17424A9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25. März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1E810-65A1-3183-ADA7-AC640456891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lIns="91440" tIns="45720" rIns="91440" bIns="45720" anchor="t"/>
          <a:lstStyle/>
          <a:p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Ziba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Dokai</a:t>
            </a:r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,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Sarkus</a:t>
            </a:r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Miegert</a:t>
            </a:r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,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Gole</a:t>
            </a:r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Rundmann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216CE-A21B-99CE-E5E4-CC70D5B30B4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  <p:pic>
        <p:nvPicPr>
          <p:cNvPr id="7" name="soap_tiktok_brain_stairs">
            <a:hlinkClick r:id="" action="ppaction://media"/>
            <a:extLst>
              <a:ext uri="{FF2B5EF4-FFF2-40B4-BE49-F238E27FC236}">
                <a16:creationId xmlns:a16="http://schemas.microsoft.com/office/drawing/2014/main" id="{75633012-851E-6913-5235-429EDBC54F6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1838" y="1028700"/>
            <a:ext cx="3108325" cy="5486400"/>
          </a:xfrm>
          <a:prstGeom prst="rect">
            <a:avLst/>
          </a:prstGeom>
        </p:spPr>
      </p:pic>
      <p:pic>
        <p:nvPicPr>
          <p:cNvPr id="8" name="Picture 7" descr="A white arrow pointing to a black background&#10;&#10;Description automatically generated">
            <a:extLst>
              <a:ext uri="{FF2B5EF4-FFF2-40B4-BE49-F238E27FC236}">
                <a16:creationId xmlns:a16="http://schemas.microsoft.com/office/drawing/2014/main" id="{8729FF8E-FB6C-8487-D0FF-F720D3008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4062" y="3774830"/>
            <a:ext cx="1306488" cy="2170724"/>
          </a:xfrm>
          <a:prstGeom prst="rect">
            <a:avLst/>
          </a:prstGeom>
        </p:spPr>
      </p:pic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AA77D352-9842-303A-F8FD-773CF485A449}"/>
              </a:ext>
            </a:extLst>
          </p:cNvPr>
          <p:cNvSpPr/>
          <p:nvPr/>
        </p:nvSpPr>
        <p:spPr>
          <a:xfrm>
            <a:off x="8499230" y="3692769"/>
            <a:ext cx="1670538" cy="1172307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Click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7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90ED-EEDF-48E5-6649-500B9065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TikTok Brain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FA935-F72B-9C2E-490D-B85B3E248F5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68369" y="2625934"/>
            <a:ext cx="3768485" cy="13995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 err="1">
                <a:cs typeface="Arial"/>
              </a:rPr>
              <a:t>Einfach</a:t>
            </a:r>
            <a:r>
              <a:rPr lang="en-US" sz="2400">
                <a:cs typeface="Arial"/>
              </a:rPr>
              <a:t> und </a:t>
            </a:r>
            <a:r>
              <a:rPr lang="en-US" sz="2400" err="1">
                <a:cs typeface="Arial"/>
              </a:rPr>
              <a:t>Effektiv</a:t>
            </a:r>
          </a:p>
          <a:p>
            <a:pPr algn="ctr"/>
            <a:r>
              <a:rPr lang="en-US" sz="2400">
                <a:cs typeface="Arial"/>
              </a:rPr>
              <a:t>Ein Muss f</a:t>
            </a:r>
            <a:r>
              <a:rPr lang="en-US" sz="2400">
                <a:ea typeface="+mn-lt"/>
                <a:cs typeface="+mn-lt"/>
              </a:rPr>
              <a:t>ü</a:t>
            </a:r>
            <a:r>
              <a:rPr lang="en-US" sz="2400">
                <a:cs typeface="Arial"/>
              </a:rPr>
              <a:t>r </a:t>
            </a:r>
            <a:r>
              <a:rPr lang="en-US" sz="2400" err="1">
                <a:cs typeface="Arial"/>
              </a:rPr>
              <a:t>jede</a:t>
            </a:r>
            <a:r>
              <a:rPr lang="en-US" sz="2400">
                <a:cs typeface="Arial"/>
              </a:rPr>
              <a:t> </a:t>
            </a:r>
            <a:r>
              <a:rPr lang="en-US" sz="2400" err="1">
                <a:cs typeface="Arial"/>
              </a:rPr>
              <a:t>Treppe</a:t>
            </a:r>
          </a:p>
          <a:p>
            <a:pPr algn="ctr"/>
            <a:r>
              <a:rPr lang="en-US" sz="800">
                <a:cs typeface="Arial"/>
              </a:rPr>
              <a:t>(</a:t>
            </a:r>
            <a:r>
              <a:rPr lang="en-US" sz="800" err="1">
                <a:cs typeface="Arial"/>
              </a:rPr>
              <a:t>unsere</a:t>
            </a:r>
            <a:r>
              <a:rPr lang="en-US" sz="800">
                <a:cs typeface="Arial"/>
              </a:rPr>
              <a:t> Meinung </a:t>
            </a:r>
            <a:r>
              <a:rPr lang="en-US" sz="800" err="1">
                <a:cs typeface="Arial"/>
              </a:rPr>
              <a:t>nicht</a:t>
            </a:r>
            <a:r>
              <a:rPr lang="en-US" sz="800">
                <a:cs typeface="Arial"/>
              </a:rPr>
              <a:t> </a:t>
            </a:r>
            <a:r>
              <a:rPr lang="en-US" sz="800" err="1">
                <a:cs typeface="Arial"/>
              </a:rPr>
              <a:t>repräsentativ</a:t>
            </a:r>
            <a:r>
              <a:rPr lang="en-US" sz="800">
                <a:cs typeface="Arial"/>
              </a:rPr>
              <a:t> für die </a:t>
            </a:r>
            <a:r>
              <a:rPr lang="en-US" sz="800" err="1">
                <a:cs typeface="Arial"/>
              </a:rPr>
              <a:t>Allgemeinheit</a:t>
            </a:r>
            <a:r>
              <a:rPr lang="en-US" sz="800">
                <a:cs typeface="Arial"/>
              </a:rPr>
              <a:t>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6854F-B7D2-AF00-3114-A9CA0B6C19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de-DE"/>
              <a:t>25. März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16A46-80CD-5247-A597-7776813CFD8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lIns="91440" tIns="45720" rIns="91440" bIns="45720" anchor="t"/>
          <a:lstStyle/>
          <a:p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Ziba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Dokai</a:t>
            </a:r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,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Sarkus</a:t>
            </a:r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Miegert</a:t>
            </a:r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,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Gole</a:t>
            </a:r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 </a:t>
            </a:r>
            <a:r>
              <a:rPr lang="de-DE" err="1">
                <a:solidFill>
                  <a:srgbClr val="3E577A"/>
                </a:solidFill>
                <a:latin typeface="Arial"/>
                <a:cs typeface="Arial"/>
              </a:rPr>
              <a:t>Rundmann</a:t>
            </a:r>
            <a:endParaRPr lang="en-US" err="1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C509B-88B5-085E-FAFF-B6F21F142FD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  <p:pic>
        <p:nvPicPr>
          <p:cNvPr id="7" name="subwaysurferstair">
            <a:hlinkClick r:id="" action="ppaction://media"/>
            <a:extLst>
              <a:ext uri="{FF2B5EF4-FFF2-40B4-BE49-F238E27FC236}">
                <a16:creationId xmlns:a16="http://schemas.microsoft.com/office/drawing/2014/main" id="{F88FDF40-0C03-E0EB-9604-90CEF892A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1838" y="1028700"/>
            <a:ext cx="3108325" cy="5486400"/>
          </a:xfrm>
          <a:prstGeom prst="rect">
            <a:avLst/>
          </a:prstGeom>
        </p:spPr>
      </p:pic>
      <p:pic>
        <p:nvPicPr>
          <p:cNvPr id="8" name="Picture 7" descr="Le Monke | The Ink Tank Lore Wiki | Fandom">
            <a:extLst>
              <a:ext uri="{FF2B5EF4-FFF2-40B4-BE49-F238E27FC236}">
                <a16:creationId xmlns:a16="http://schemas.microsoft.com/office/drawing/2014/main" id="{FF789952-9133-1A43-C7EC-07072B06FAE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000" t="1015" r="9143" b="-1015"/>
          <a:stretch/>
        </p:blipFill>
        <p:spPr>
          <a:xfrm>
            <a:off x="884366" y="2143125"/>
            <a:ext cx="2629563" cy="18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1414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490ED-EEDF-48E5-6649-500B90651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25" y="3121223"/>
            <a:ext cx="9226550" cy="615553"/>
          </a:xfrm>
        </p:spPr>
        <p:txBody>
          <a:bodyPr/>
          <a:lstStyle/>
          <a:p>
            <a:r>
              <a:rPr lang="en-US" sz="4000" err="1">
                <a:cs typeface="Arial"/>
              </a:rPr>
              <a:t>Vielen</a:t>
            </a:r>
            <a:r>
              <a:rPr lang="en-US" sz="4000">
                <a:cs typeface="Arial"/>
              </a:rPr>
              <a:t> Dank für </a:t>
            </a:r>
            <a:r>
              <a:rPr lang="en-US" sz="4000" err="1">
                <a:cs typeface="Arial"/>
              </a:rPr>
              <a:t>eure</a:t>
            </a:r>
            <a:r>
              <a:rPr lang="en-US" sz="4000">
                <a:cs typeface="Arial"/>
              </a:rPr>
              <a:t> </a:t>
            </a:r>
            <a:r>
              <a:rPr lang="en-US" sz="4000" err="1">
                <a:cs typeface="Arial"/>
              </a:rPr>
              <a:t>Aufmerksamkeit</a:t>
            </a:r>
            <a:r>
              <a:rPr lang="en-US" sz="4000">
                <a:cs typeface="Arial"/>
              </a:rPr>
              <a:t>!</a:t>
            </a:r>
            <a:endParaRPr lang="en-US" sz="400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6854F-B7D2-AF00-3114-A9CA0B6C19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pPr/>
              <a:t>23.10.2024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16A46-80CD-5247-A597-7776813CFD8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lIns="91440" tIns="45720" rIns="91440" bIns="45720" anchor="t"/>
          <a:lstStyle/>
          <a:p>
            <a:r>
              <a:rPr lang="de-DE">
                <a:solidFill>
                  <a:srgbClr val="3E577A"/>
                </a:solidFill>
                <a:latin typeface="Arial"/>
                <a:cs typeface="Arial"/>
              </a:rPr>
              <a:t>Diba Zokai, Markus Siegert, Ole Grundmann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8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solidFill>
                  <a:srgbClr val="3E577A"/>
                </a:solidFill>
              </a:rPr>
              <a:t>Gliederung</a:t>
            </a:r>
            <a:endParaRPr lang="en-DE">
              <a:solidFill>
                <a:srgbClr val="3E577A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3F093627-4856-38AD-FC8C-427836C7E964}"/>
              </a:ext>
            </a:extLst>
          </p:cNvPr>
          <p:cNvSpPr txBox="1">
            <a:spLocks/>
          </p:cNvSpPr>
          <p:nvPr/>
        </p:nvSpPr>
        <p:spPr>
          <a:xfrm>
            <a:off x="1102368" y="1877492"/>
            <a:ext cx="4030132" cy="321537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de-DE" sz="1800" b="1" kern="1200" dirty="0" smtClean="0">
                <a:solidFill>
                  <a:srgbClr val="093A8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360232AD-24A3-EC0F-7C39-D28CC65AB786}"/>
              </a:ext>
            </a:extLst>
          </p:cNvPr>
          <p:cNvSpPr txBox="1">
            <a:spLocks/>
          </p:cNvSpPr>
          <p:nvPr/>
        </p:nvSpPr>
        <p:spPr>
          <a:xfrm>
            <a:off x="540000" y="424379"/>
            <a:ext cx="4441074" cy="264968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de-DE" sz="1600" b="0" kern="1200" dirty="0" smtClean="0">
                <a:solidFill>
                  <a:srgbClr val="093A8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de-DE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lang="de-DE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de-DE">
              <a:solidFill>
                <a:schemeClr val="bg1"/>
              </a:solidFill>
            </a:endParaRPr>
          </a:p>
          <a:p>
            <a:pPr fontAlgn="auto">
              <a:spcAft>
                <a:spcPts val="0"/>
              </a:spcAft>
            </a:pPr>
            <a:endParaRPr lang="de-DE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endParaRPr lang="de-DE">
              <a:solidFill>
                <a:schemeClr val="tx1"/>
              </a:solidFill>
            </a:endParaRPr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09D2913F-903E-A580-A9F5-6AF537061F40}"/>
              </a:ext>
            </a:extLst>
          </p:cNvPr>
          <p:cNvSpPr/>
          <p:nvPr/>
        </p:nvSpPr>
        <p:spPr>
          <a:xfrm>
            <a:off x="1654176" y="1246115"/>
            <a:ext cx="2062161" cy="2045368"/>
          </a:xfrm>
          <a:prstGeom prst="ellipse">
            <a:avLst/>
          </a:prstGeom>
          <a:solidFill>
            <a:srgbClr val="9C7DD9"/>
          </a:solidFill>
          <a:ln>
            <a:solidFill>
              <a:srgbClr val="9C7DD9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de-DE" err="1">
                <a:solidFill>
                  <a:schemeClr val="bg1"/>
                </a:solidFill>
              </a:rPr>
              <a:t>Stair</a:t>
            </a:r>
            <a:r>
              <a:rPr lang="de-DE">
                <a:solidFill>
                  <a:schemeClr val="bg1"/>
                </a:solidFill>
              </a:rPr>
              <a:t>-Master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754AFA5-7439-5244-CA42-1F5574DA50DA}"/>
              </a:ext>
            </a:extLst>
          </p:cNvPr>
          <p:cNvSpPr/>
          <p:nvPr/>
        </p:nvSpPr>
        <p:spPr>
          <a:xfrm>
            <a:off x="7511608" y="1636294"/>
            <a:ext cx="2427061" cy="2326073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DE" sz="1800">
                <a:cs typeface="Arial"/>
              </a:rPr>
              <a:t>Meme Generator</a:t>
            </a:r>
            <a:endParaRPr lang="de-DE">
              <a:solidFill>
                <a:schemeClr val="tx1"/>
              </a:solidFill>
            </a:endParaRPr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29D0080D-2F03-10BB-6448-83D6334BAD10}"/>
              </a:ext>
            </a:extLst>
          </p:cNvPr>
          <p:cNvSpPr/>
          <p:nvPr/>
        </p:nvSpPr>
        <p:spPr>
          <a:xfrm>
            <a:off x="3767543" y="3705444"/>
            <a:ext cx="2651304" cy="2593087"/>
          </a:xfrm>
          <a:prstGeom prst="ellipse">
            <a:avLst/>
          </a:prstGeom>
          <a:solidFill>
            <a:srgbClr val="760000"/>
          </a:solidFill>
          <a:ln>
            <a:solidFill>
              <a:srgbClr val="76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de-DE" err="1">
                <a:solidFill>
                  <a:schemeClr val="bg1"/>
                </a:solidFill>
              </a:rPr>
              <a:t>TikTok</a:t>
            </a:r>
            <a:r>
              <a:rPr lang="de-DE">
                <a:solidFill>
                  <a:schemeClr val="bg1"/>
                </a:solidFill>
              </a:rPr>
              <a:t> Brain</a:t>
            </a:r>
          </a:p>
        </p:txBody>
      </p:sp>
    </p:spTree>
    <p:extLst>
      <p:ext uri="{BB962C8B-B14F-4D97-AF65-F5344CB8AC3E}">
        <p14:creationId xmlns:p14="http://schemas.microsoft.com/office/powerpoint/2010/main" val="4174042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rgbClr val="3E577A"/>
                </a:solidFill>
              </a:rPr>
              <a:t>Stair</a:t>
            </a:r>
            <a:r>
              <a:rPr lang="de-DE">
                <a:solidFill>
                  <a:srgbClr val="3E577A"/>
                </a:solidFill>
              </a:rPr>
              <a:t>-Master</a:t>
            </a:r>
            <a:endParaRPr lang="en-DE">
              <a:solidFill>
                <a:srgbClr val="3E577A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D80F5BC-874B-20E9-6CC2-B75D427CA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20" y="1412673"/>
            <a:ext cx="4549534" cy="453429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F6F5A23A-056C-B7DB-88AE-3E7A52467BEC}"/>
              </a:ext>
            </a:extLst>
          </p:cNvPr>
          <p:cNvSpPr txBox="1"/>
          <p:nvPr/>
        </p:nvSpPr>
        <p:spPr>
          <a:xfrm>
            <a:off x="6769363" y="1974360"/>
            <a:ext cx="454953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1-vs-1 Split-Screen Modus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Wer schafft es schneller (und dabei SICHER) die Treppe runter?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err="1"/>
              <a:t>Leaderboard</a:t>
            </a:r>
            <a:r>
              <a:rPr lang="de-DE"/>
              <a:t> mit den besten Zeiten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/>
              <a:t>3 Faktoren für sicheres Treppensteigen: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Festes Schuhwerk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Angemessene Geschwindigkeit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/>
              <a:t>Nutzung des Handlaufs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8C5A7E8-EE4B-A8C8-35BF-922C8BA7ED09}"/>
              </a:ext>
            </a:extLst>
          </p:cNvPr>
          <p:cNvSpPr/>
          <p:nvPr/>
        </p:nvSpPr>
        <p:spPr>
          <a:xfrm>
            <a:off x="3187550" y="1485469"/>
            <a:ext cx="2147053" cy="738092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E8FC470-C4A6-FB59-C32F-D915993439D5}"/>
              </a:ext>
            </a:extLst>
          </p:cNvPr>
          <p:cNvSpPr txBox="1"/>
          <p:nvPr/>
        </p:nvSpPr>
        <p:spPr>
          <a:xfrm>
            <a:off x="3453622" y="908652"/>
            <a:ext cx="1607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/>
              <a:t>Richtige Schuhe wählen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12574CD-DC0A-D1DF-8102-31D2C9AB6B92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H="1" flipV="1">
            <a:off x="4257208" y="1370317"/>
            <a:ext cx="3869" cy="11515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3F824B3F-91D5-A0B8-1F72-278971443A5C}"/>
              </a:ext>
            </a:extLst>
          </p:cNvPr>
          <p:cNvSpPr/>
          <p:nvPr/>
        </p:nvSpPr>
        <p:spPr>
          <a:xfrm>
            <a:off x="4003338" y="2604733"/>
            <a:ext cx="548085" cy="171719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89E8E54-A749-0CEA-27AD-106D8B799091}"/>
              </a:ext>
            </a:extLst>
          </p:cNvPr>
          <p:cNvCxnSpPr>
            <a:cxnSpLocks/>
            <a:stCxn id="12" idx="6"/>
            <a:endCxn id="14" idx="1"/>
          </p:cNvCxnSpPr>
          <p:nvPr/>
        </p:nvCxnSpPr>
        <p:spPr>
          <a:xfrm flipV="1">
            <a:off x="4551423" y="2685582"/>
            <a:ext cx="1207557" cy="501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ABBAEE94-2DCA-0266-4A55-D444DFA02503}"/>
              </a:ext>
            </a:extLst>
          </p:cNvPr>
          <p:cNvSpPr txBox="1"/>
          <p:nvPr/>
        </p:nvSpPr>
        <p:spPr>
          <a:xfrm>
            <a:off x="5758980" y="2454749"/>
            <a:ext cx="1207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Nicht zu schnell laufen</a:t>
            </a:r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87F22FD5-7408-D965-2F41-4FFD96FE3F4B}"/>
              </a:ext>
            </a:extLst>
          </p:cNvPr>
          <p:cNvSpPr/>
          <p:nvPr/>
        </p:nvSpPr>
        <p:spPr>
          <a:xfrm>
            <a:off x="4431350" y="2992405"/>
            <a:ext cx="421968" cy="264493"/>
          </a:xfrm>
          <a:prstGeom prst="ellipse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762368B4-4725-69C1-B078-A779DE6FCF89}"/>
              </a:ext>
            </a:extLst>
          </p:cNvPr>
          <p:cNvCxnSpPr>
            <a:cxnSpLocks/>
            <a:stCxn id="15" idx="6"/>
            <a:endCxn id="17" idx="1"/>
          </p:cNvCxnSpPr>
          <p:nvPr/>
        </p:nvCxnSpPr>
        <p:spPr>
          <a:xfrm>
            <a:off x="4853318" y="3124652"/>
            <a:ext cx="906132" cy="5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469B2955-2E8A-DB27-7199-FC115AB4C3D5}"/>
              </a:ext>
            </a:extLst>
          </p:cNvPr>
          <p:cNvSpPr txBox="1"/>
          <p:nvPr/>
        </p:nvSpPr>
        <p:spPr>
          <a:xfrm>
            <a:off x="5759450" y="2894365"/>
            <a:ext cx="935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/>
              <a:t>Handlauf verwenden</a:t>
            </a:r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188094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/>
      <p:bldP spid="15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rgbClr val="3E577A"/>
                </a:solidFill>
              </a:rPr>
              <a:t>Stair</a:t>
            </a:r>
            <a:r>
              <a:rPr lang="de-DE">
                <a:solidFill>
                  <a:srgbClr val="3E577A"/>
                </a:solidFill>
              </a:rPr>
              <a:t>-Master</a:t>
            </a:r>
            <a:endParaRPr lang="en-DE">
              <a:solidFill>
                <a:srgbClr val="3E577A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7EC9384-F60F-FBFA-1BC3-07C5CDE5B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991" y="1591639"/>
            <a:ext cx="4580017" cy="457239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FE34530-1D2F-F2C1-62D0-C1EBC9B7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8853" y="1591639"/>
            <a:ext cx="4557155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rgbClr val="3E577A"/>
                </a:solidFill>
              </a:rPr>
              <a:t>Stair</a:t>
            </a:r>
            <a:r>
              <a:rPr lang="de-DE">
                <a:solidFill>
                  <a:srgbClr val="3E577A"/>
                </a:solidFill>
              </a:rPr>
              <a:t>-Master</a:t>
            </a:r>
            <a:endParaRPr lang="en-DE">
              <a:solidFill>
                <a:srgbClr val="3E577A"/>
              </a:solidFill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240275-2FCE-C32F-2E3C-50B5CF3DB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181" y="1587829"/>
            <a:ext cx="4587638" cy="458001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52BFCAF-FD9B-533E-72FD-7729CF884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181" y="1580927"/>
            <a:ext cx="4587638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3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rgbClr val="3E577A"/>
                </a:solidFill>
              </a:rPr>
              <a:t>Stair</a:t>
            </a:r>
            <a:r>
              <a:rPr lang="de-DE">
                <a:solidFill>
                  <a:srgbClr val="3E577A"/>
                </a:solidFill>
              </a:rPr>
              <a:t>-Master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42AE206-AF11-E204-67EE-428BFB4E0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305" y="1572122"/>
            <a:ext cx="4595390" cy="461143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BC66F24-2B5E-F397-02CA-2CD344E76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78" y="1572122"/>
            <a:ext cx="4580017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84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rgbClr val="3E577A"/>
                </a:solidFill>
              </a:rPr>
              <a:t>Stair</a:t>
            </a:r>
            <a:r>
              <a:rPr lang="de-DE">
                <a:solidFill>
                  <a:srgbClr val="3E577A"/>
                </a:solidFill>
              </a:rPr>
              <a:t>-Master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10610F6-9CAF-9F5E-BF11-6F90010CB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5991" y="1587829"/>
            <a:ext cx="4580017" cy="4580017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677982AF-E133-7517-3C2F-5E13383F14C7}"/>
              </a:ext>
            </a:extLst>
          </p:cNvPr>
          <p:cNvSpPr/>
          <p:nvPr/>
        </p:nvSpPr>
        <p:spPr>
          <a:xfrm>
            <a:off x="4077260" y="3875709"/>
            <a:ext cx="1749279" cy="735007"/>
          </a:xfrm>
          <a:prstGeom prst="roundRect">
            <a:avLst/>
          </a:prstGeom>
          <a:solidFill>
            <a:schemeClr val="bg2"/>
          </a:solidFill>
          <a:ln>
            <a:solidFill>
              <a:srgbClr val="B09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C6FED11-3338-9D42-24BB-2CA48BC248AE}"/>
              </a:ext>
            </a:extLst>
          </p:cNvPr>
          <p:cNvSpPr/>
          <p:nvPr/>
        </p:nvSpPr>
        <p:spPr>
          <a:xfrm>
            <a:off x="3896865" y="3889269"/>
            <a:ext cx="2110067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e-DE" sz="2000" b="1" cap="none" spc="0">
                <a:ln/>
                <a:solidFill>
                  <a:schemeClr val="accent4"/>
                </a:solidFill>
                <a:effectLst/>
              </a:rPr>
              <a:t>DU HAST GEWONNEN!</a:t>
            </a:r>
          </a:p>
        </p:txBody>
      </p:sp>
    </p:spTree>
    <p:extLst>
      <p:ext uri="{BB962C8B-B14F-4D97-AF65-F5344CB8AC3E}">
        <p14:creationId xmlns:p14="http://schemas.microsoft.com/office/powerpoint/2010/main" val="313755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solidFill>
                  <a:srgbClr val="3E577A"/>
                </a:solidFill>
              </a:rPr>
              <a:t>Stair</a:t>
            </a:r>
            <a:r>
              <a:rPr lang="de-DE">
                <a:solidFill>
                  <a:srgbClr val="3E577A"/>
                </a:solidFill>
              </a:rPr>
              <a:t>-Master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02DB409-61EF-9988-63C2-5456CE6D4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304" y="1578956"/>
            <a:ext cx="4580017" cy="4580017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9643E09A-57CC-5815-6973-7F989B852710}"/>
              </a:ext>
            </a:extLst>
          </p:cNvPr>
          <p:cNvSpPr/>
          <p:nvPr/>
        </p:nvSpPr>
        <p:spPr>
          <a:xfrm>
            <a:off x="1082573" y="3866836"/>
            <a:ext cx="1749279" cy="735007"/>
          </a:xfrm>
          <a:prstGeom prst="roundRect">
            <a:avLst/>
          </a:prstGeom>
          <a:solidFill>
            <a:schemeClr val="bg2"/>
          </a:solidFill>
          <a:ln>
            <a:solidFill>
              <a:srgbClr val="B09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8E4C1CD9-7D73-BAC0-E926-C6AD85A04574}"/>
              </a:ext>
            </a:extLst>
          </p:cNvPr>
          <p:cNvSpPr/>
          <p:nvPr/>
        </p:nvSpPr>
        <p:spPr>
          <a:xfrm>
            <a:off x="829321" y="3866836"/>
            <a:ext cx="2255782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de-DE" sz="2000" b="1" cap="none" spc="0">
                <a:ln/>
                <a:solidFill>
                  <a:schemeClr val="accent4"/>
                </a:solidFill>
                <a:effectLst/>
              </a:rPr>
              <a:t>DU HAST GEWONNEN!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F78CAD-273B-C048-FCCE-606B65D02AFE}"/>
              </a:ext>
            </a:extLst>
          </p:cNvPr>
          <p:cNvSpPr txBox="1"/>
          <p:nvPr/>
        </p:nvSpPr>
        <p:spPr>
          <a:xfrm>
            <a:off x="6013508" y="2291056"/>
            <a:ext cx="55498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/>
              <a:t>Erweiterungen:</a:t>
            </a:r>
          </a:p>
          <a:p>
            <a:endParaRPr lang="de-DE"/>
          </a:p>
          <a:p>
            <a:r>
              <a:rPr lang="de-DE"/>
              <a:t>Für Gruppen: Mit QR-Code einwählen und Ablenkungen schmeißen (z.B. eine Fliege)</a:t>
            </a:r>
          </a:p>
          <a:p>
            <a:endParaRPr lang="de-DE"/>
          </a:p>
          <a:p>
            <a:r>
              <a:rPr lang="de-DE"/>
              <a:t>Ein-Spieler-Modus: Persönlich auf Zeit, Ablenkungen enthalten</a:t>
            </a:r>
          </a:p>
        </p:txBody>
      </p:sp>
    </p:spTree>
    <p:extLst>
      <p:ext uri="{BB962C8B-B14F-4D97-AF65-F5344CB8AC3E}">
        <p14:creationId xmlns:p14="http://schemas.microsoft.com/office/powerpoint/2010/main" val="3208659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CAFBED-B889-BD30-B37A-B89262B09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962" y="327010"/>
            <a:ext cx="10039350" cy="553998"/>
          </a:xfrm>
        </p:spPr>
        <p:txBody>
          <a:bodyPr/>
          <a:lstStyle/>
          <a:p>
            <a:r>
              <a:rPr lang="en-DE" sz="3600">
                <a:cs typeface="Arial"/>
              </a:rPr>
              <a:t>Meme Generator</a:t>
            </a:r>
            <a:endParaRPr lang="de-DE" sz="3600"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90025-C274-634C-3861-4636C6BD42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3AB261B-1547-42A8-8772-C7C8EF65809D}" type="datetime1">
              <a:rPr lang="de-DE" smtClean="0"/>
              <a:t>23.10.2024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427DE8-C069-46CB-CC67-2EE6B12CB1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sz="800">
                <a:solidFill>
                  <a:srgbClr val="3E577A"/>
                </a:solidFill>
              </a:rPr>
              <a:t>Diba Zokai, Markus Siegert, Ole Grundmann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84549-60D1-3EAB-0BE7-B0CEC2E5EF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58D5642B-66DB-4226-8780-A02664933FED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  <p:pic>
        <p:nvPicPr>
          <p:cNvPr id="11" name="Grafik 10" descr="Ein Bild, das Treppe, Geländer, Wand, Symmetrie enthält.&#10;&#10;Beschreibung automatisch generiert.">
            <a:extLst>
              <a:ext uri="{FF2B5EF4-FFF2-40B4-BE49-F238E27FC236}">
                <a16:creationId xmlns:a16="http://schemas.microsoft.com/office/drawing/2014/main" id="{9B2B0438-A882-E99F-B9D1-5FE72B813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619" y="1194561"/>
            <a:ext cx="9258300" cy="51435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13" name="Grafik 12" descr="Ein Bild, das Clipart, Cartoon, Zeichnung, Darstellung enthält.&#10;&#10;Beschreibung automatisch generiert.">
            <a:extLst>
              <a:ext uri="{FF2B5EF4-FFF2-40B4-BE49-F238E27FC236}">
                <a16:creationId xmlns:a16="http://schemas.microsoft.com/office/drawing/2014/main" id="{44A5B925-8427-9011-22A3-C68858645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046" y="3632610"/>
            <a:ext cx="1704975" cy="2571750"/>
          </a:xfrm>
          <a:prstGeom prst="rect">
            <a:avLst/>
          </a:prstGeom>
          <a:effectLst/>
        </p:spPr>
      </p:pic>
      <p:pic>
        <p:nvPicPr>
          <p:cNvPr id="14" name="Grafik 13" descr="Ein Bild, das Clipart, Cartoon, Zeichnung, Darstellung enthält.&#10;&#10;Beschreibung automatisch generiert.">
            <a:extLst>
              <a:ext uri="{FF2B5EF4-FFF2-40B4-BE49-F238E27FC236}">
                <a16:creationId xmlns:a16="http://schemas.microsoft.com/office/drawing/2014/main" id="{3E32DD6C-683C-59BE-A8C3-FA163312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26642" y="3766311"/>
            <a:ext cx="1660358" cy="2438400"/>
          </a:xfrm>
          <a:prstGeom prst="rect">
            <a:avLst/>
          </a:prstGeom>
        </p:spPr>
      </p:pic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74B41FEA-626B-B79E-07FD-E86CB878802C}"/>
              </a:ext>
            </a:extLst>
          </p:cNvPr>
          <p:cNvSpPr/>
          <p:nvPr/>
        </p:nvSpPr>
        <p:spPr>
          <a:xfrm>
            <a:off x="3916752" y="1716576"/>
            <a:ext cx="3893191" cy="127435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23EF9913-0968-2B33-6999-22FE6E259283}"/>
              </a:ext>
            </a:extLst>
          </p:cNvPr>
          <p:cNvSpPr txBox="1"/>
          <p:nvPr/>
        </p:nvSpPr>
        <p:spPr>
          <a:xfrm>
            <a:off x="3919130" y="2000726"/>
            <a:ext cx="34241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ctr"/>
            <a:r>
              <a:rPr lang="de-DE" sz="2000" b="1">
                <a:latin typeface="Arial"/>
                <a:cs typeface="Arial"/>
              </a:rPr>
              <a:t>Lass dir ein witziges Bild generieren!</a:t>
            </a:r>
            <a:endParaRPr lang="de-DE" sz="2000" b="1">
              <a:cs typeface="Arial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B6BEAA2F-DC70-E74B-E6D3-DA50231BB101}"/>
              </a:ext>
            </a:extLst>
          </p:cNvPr>
          <p:cNvSpPr/>
          <p:nvPr/>
        </p:nvSpPr>
        <p:spPr>
          <a:xfrm>
            <a:off x="4232040" y="3761376"/>
            <a:ext cx="3253356" cy="700999"/>
          </a:xfrm>
          <a:prstGeom prst="roundRect">
            <a:avLst/>
          </a:prstGeom>
          <a:solidFill>
            <a:srgbClr val="3E006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3200" b="1">
                <a:latin typeface="Agency FB"/>
                <a:cs typeface="Arial"/>
              </a:rPr>
              <a:t>Generieren</a:t>
            </a:r>
          </a:p>
        </p:txBody>
      </p:sp>
    </p:spTree>
    <p:extLst>
      <p:ext uri="{BB962C8B-B14F-4D97-AF65-F5344CB8AC3E}">
        <p14:creationId xmlns:p14="http://schemas.microsoft.com/office/powerpoint/2010/main" val="3984037847"/>
      </p:ext>
    </p:extLst>
  </p:cSld>
  <p:clrMapOvr>
    <a:masterClrMapping/>
  </p:clrMapOvr>
</p:sld>
</file>

<file path=ppt/theme/theme1.xml><?xml version="1.0" encoding="utf-8"?>
<a:theme xmlns:a="http://schemas.openxmlformats.org/drawingml/2006/main" name="Provadis B2B">
  <a:themeElements>
    <a:clrScheme name="Provadis B2B">
      <a:dk1>
        <a:srgbClr val="000000"/>
      </a:dk1>
      <a:lt1>
        <a:srgbClr val="FFFFFF"/>
      </a:lt1>
      <a:dk2>
        <a:srgbClr val="004893"/>
      </a:dk2>
      <a:lt2>
        <a:srgbClr val="EEECE1"/>
      </a:lt2>
      <a:accent1>
        <a:srgbClr val="004893"/>
      </a:accent1>
      <a:accent2>
        <a:srgbClr val="3474B5"/>
      </a:accent2>
      <a:accent3>
        <a:srgbClr val="4D97CD"/>
      </a:accent3>
      <a:accent4>
        <a:srgbClr val="5D9FCA"/>
      </a:accent4>
      <a:accent5>
        <a:srgbClr val="EA8E5A"/>
      </a:accent5>
      <a:accent6>
        <a:srgbClr val="60B991"/>
      </a:accent6>
      <a:hlink>
        <a:srgbClr val="005192"/>
      </a:hlink>
      <a:folHlink>
        <a:srgbClr val="800080"/>
      </a:folHlink>
    </a:clrScheme>
    <a:fontScheme name="Provadi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olienmaster_Thinking Industry New Provadis Grebner.potx" id="{C9176F18-6FC1-CF4E-BD49-63B9067FCCD6}" vid="{BB88BA32-AC21-DC4E-9100-C1E1EFE92622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C8B7E3F79D1B8E4B84C1D02D425E1958" ma:contentTypeVersion="6" ma:contentTypeDescription="Ein neues Dokument erstellen." ma:contentTypeScope="" ma:versionID="277d06fd727faf6afd5b84af210f57fd">
  <xsd:schema xmlns:xsd="http://www.w3.org/2001/XMLSchema" xmlns:xs="http://www.w3.org/2001/XMLSchema" xmlns:p="http://schemas.microsoft.com/office/2006/metadata/properties" xmlns:ns3="f96910d9-048b-40ff-8626-93cf4d0217ac" targetNamespace="http://schemas.microsoft.com/office/2006/metadata/properties" ma:root="true" ma:fieldsID="baed7d21e45d03c4b510899ccd587f5b" ns3:_="">
    <xsd:import namespace="f96910d9-048b-40ff-8626-93cf4d0217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6910d9-048b-40ff-8626-93cf4d0217a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96910d9-048b-40ff-8626-93cf4d0217a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FBCACA-4CA3-4102-AF76-03F3E2837B2A}">
  <ds:schemaRefs>
    <ds:schemaRef ds:uri="f96910d9-048b-40ff-8626-93cf4d0217a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F114343-1741-4A8E-9991-BBB539CA1D5D}">
  <ds:schemaRefs>
    <ds:schemaRef ds:uri="f96910d9-048b-40ff-8626-93cf4d0217a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EDAA67A-004E-4AD5-AFEE-DB1FF3C5DEF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Provadis B2B</Template>
  <TotalTime>0</TotalTime>
  <Application>Microsoft Office PowerPoint</Application>
  <PresentationFormat>Widescreen</PresentationFormat>
  <Slides>14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Provadis B2B</vt:lpstr>
      <vt:lpstr>Zwischenpräsentation</vt:lpstr>
      <vt:lpstr>Gliederung</vt:lpstr>
      <vt:lpstr>Stair-Master</vt:lpstr>
      <vt:lpstr>Stair-Master</vt:lpstr>
      <vt:lpstr>Stair-Master</vt:lpstr>
      <vt:lpstr>Stair-Master</vt:lpstr>
      <vt:lpstr>Stair-Master</vt:lpstr>
      <vt:lpstr>Stair-Master</vt:lpstr>
      <vt:lpstr>Meme Generator</vt:lpstr>
      <vt:lpstr>Meme Generator</vt:lpstr>
      <vt:lpstr>Meme Generator</vt:lpstr>
      <vt:lpstr>TikTok Brain</vt:lpstr>
      <vt:lpstr>TikTok Brain</vt:lpstr>
      <vt:lpstr>Vielen Dank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Olaf Grebner</dc:creator>
  <cp:revision>3</cp:revision>
  <dcterms:created xsi:type="dcterms:W3CDTF">2024-07-08T08:52:30Z</dcterms:created>
  <dcterms:modified xsi:type="dcterms:W3CDTF">2024-10-23T08:09:59Z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0x010100C8B7E3F79D1B8E4B84C1D02D425E1958</vt:lpwstr>
  </property>
  <property fmtid="{D5CDD505-2E9C-101B-9397-08002B2CF9AE}" pid="3" name="MediaServiceImageTags">
    <vt:lpwstr/>
  </property>
</Properties>
</file>